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Lora" panose="020B0604020202020204" charset="0"/>
      <p:regular r:id="rId19"/>
    </p:embeddedFont>
    <p:embeddedFont>
      <p:font typeface="Castellar" panose="020A0402060406010301" pitchFamily="18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97" autoAdjust="0"/>
    <p:restoredTop sz="94610"/>
  </p:normalViewPr>
  <p:slideViewPr>
    <p:cSldViewPr snapToGrid="0" snapToObjects="1">
      <p:cViewPr varScale="1">
        <p:scale>
          <a:sx n="67" d="100"/>
          <a:sy n="67" d="100"/>
        </p:scale>
        <p:origin x="59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1300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5910" y="3039785"/>
            <a:ext cx="8093123" cy="2119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 </a:t>
            </a:r>
            <a:r>
              <a:rPr lang="en-US" sz="4400" dirty="0" smtClean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Event </a:t>
            </a: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Management </a:t>
            </a:r>
            <a:r>
              <a:rPr lang="en-US" sz="4400" dirty="0" smtClean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System_ Charity Foundation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701247" y="5379997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Presented by : Qurban, Abdul Musawer, and Ahmad Bilal.</a:t>
            </a:r>
            <a:endParaRPr lang="en-US" sz="1850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34565"/>
            <a:ext cx="649509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Staff and Branch Entities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3687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Staff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2813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PK: Staff_ID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59486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Name, Phone, </a:t>
            </a:r>
            <a:r>
              <a:rPr lang="en-US" sz="1850" dirty="0" smtClean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Bio, </a:t>
            </a: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Salary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06158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FK: Branch_ID, Event_ID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614761" y="353687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Branch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14761" y="412813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Name, Location, Phone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459486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FK: Donation_ID</a:t>
            </a:r>
            <a:endParaRPr lang="en-US" sz="1850" dirty="0"/>
          </a:p>
        </p:txBody>
      </p:sp>
      <p:sp>
        <p:nvSpPr>
          <p:cNvPr id="11" name="Rectangle 10"/>
          <p:cNvSpPr/>
          <p:nvPr/>
        </p:nvSpPr>
        <p:spPr>
          <a:xfrm>
            <a:off x="12815888" y="7715250"/>
            <a:ext cx="1814512" cy="51435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95000"/>
                  <a:satMod val="170000"/>
                  <a:shade val="30000"/>
                  <a:satMod val="115000"/>
                </a:schemeClr>
              </a:gs>
              <a:gs pos="50000">
                <a:schemeClr val="dk1">
                  <a:tint val="95000"/>
                  <a:satMod val="170000"/>
                  <a:shade val="67500"/>
                  <a:satMod val="115000"/>
                </a:schemeClr>
              </a:gs>
              <a:gs pos="100000">
                <a:schemeClr val="dk1">
                  <a:tint val="95000"/>
                  <a:satMod val="17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1002">
            <a:schemeClr val="dk1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39173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454723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00250" y="3100387"/>
            <a:ext cx="1227296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 smtClean="0">
                <a:solidFill>
                  <a:schemeClr val="bg1"/>
                </a:solidFill>
                <a:latin typeface="Castellar" panose="020A0402060406010301" pitchFamily="18" charset="0"/>
              </a:rPr>
              <a:t>Thanks  FROM  YOUR </a:t>
            </a:r>
            <a:r>
              <a:rPr lang="en-US" sz="8800" dirty="0" smtClean="0">
                <a:solidFill>
                  <a:schemeClr val="bg1"/>
                </a:solidFill>
                <a:latin typeface="Castellar" panose="020A0402060406010301" pitchFamily="18" charset="0"/>
              </a:rPr>
              <a:t>ATTENTION</a:t>
            </a:r>
            <a:endParaRPr lang="en-US" sz="8800" dirty="0">
              <a:solidFill>
                <a:schemeClr val="bg1"/>
              </a:solidFill>
              <a:latin typeface="Castellar" panose="020A0402060406010301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815888" y="7715250"/>
            <a:ext cx="1814512" cy="51435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95000"/>
                  <a:satMod val="170000"/>
                  <a:shade val="30000"/>
                  <a:satMod val="115000"/>
                </a:schemeClr>
              </a:gs>
              <a:gs pos="50000">
                <a:schemeClr val="dk1">
                  <a:tint val="95000"/>
                  <a:satMod val="170000"/>
                  <a:shade val="67500"/>
                  <a:satMod val="115000"/>
                </a:schemeClr>
              </a:gs>
              <a:gs pos="100000">
                <a:schemeClr val="dk1">
                  <a:tint val="95000"/>
                  <a:satMod val="17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1002">
            <a:schemeClr val="dk1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31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24032" y="649367"/>
            <a:ext cx="7495937" cy="13849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Presentation Contents Overview</a:t>
            </a:r>
            <a:endParaRPr lang="en-US" sz="4350" dirty="0"/>
          </a:p>
        </p:txBody>
      </p:sp>
      <p:sp>
        <p:nvSpPr>
          <p:cNvPr id="4" name="Shape 1"/>
          <p:cNvSpPr/>
          <p:nvPr/>
        </p:nvSpPr>
        <p:spPr>
          <a:xfrm>
            <a:off x="824032" y="2387441"/>
            <a:ext cx="529709" cy="529709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5" name="Text 2"/>
          <p:cNvSpPr/>
          <p:nvPr/>
        </p:nvSpPr>
        <p:spPr>
          <a:xfrm>
            <a:off x="1589127" y="2468285"/>
            <a:ext cx="3492222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Event Management System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589127" y="2955727"/>
            <a:ext cx="6730841" cy="376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Platform for organizing and monitoring events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824032" y="3803333"/>
            <a:ext cx="529709" cy="529709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8" name="Text 5"/>
          <p:cNvSpPr/>
          <p:nvPr/>
        </p:nvSpPr>
        <p:spPr>
          <a:xfrm>
            <a:off x="1589127" y="3884176"/>
            <a:ext cx="6508433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Charity Foundation Database Management System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589127" y="4371618"/>
            <a:ext cx="6730841" cy="376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Streamlined data handling for charity activities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24032" y="5219224"/>
            <a:ext cx="529709" cy="529709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11" name="Text 8"/>
          <p:cNvSpPr/>
          <p:nvPr/>
        </p:nvSpPr>
        <p:spPr>
          <a:xfrm>
            <a:off x="1589127" y="5300067"/>
            <a:ext cx="276998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Tables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1589127" y="5787509"/>
            <a:ext cx="6730841" cy="376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Data structures forming the system's backbone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824032" y="6635115"/>
            <a:ext cx="529709" cy="529709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14" name="Text 11"/>
          <p:cNvSpPr/>
          <p:nvPr/>
        </p:nvSpPr>
        <p:spPr>
          <a:xfrm>
            <a:off x="1589127" y="6715958"/>
            <a:ext cx="2769989" cy="346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Relationships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589127" y="7203400"/>
            <a:ext cx="6730841" cy="3767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Interconnections among entities for efficient management</a:t>
            </a:r>
            <a:endParaRPr lang="en-US" sz="1850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742492"/>
            <a:ext cx="1116032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Understanding Event Management System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4805482"/>
            <a:ext cx="4158734" cy="2673668"/>
          </a:xfrm>
          <a:prstGeom prst="roundRect">
            <a:avLst>
              <a:gd name="adj" fmla="val 1343"/>
            </a:avLst>
          </a:prstGeom>
          <a:solidFill>
            <a:srgbClr val="444752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504479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5540335"/>
            <a:ext cx="36801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Software for organizing, planning, executing, and evaluating events.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5773" y="4805482"/>
            <a:ext cx="4158734" cy="2673668"/>
          </a:xfrm>
          <a:prstGeom prst="roundRect">
            <a:avLst>
              <a:gd name="adj" fmla="val 1343"/>
            </a:avLst>
          </a:prstGeom>
          <a:solidFill>
            <a:srgbClr val="444752"/>
          </a:solidFill>
          <a:ln/>
        </p:spPr>
      </p:sp>
      <p:sp>
        <p:nvSpPr>
          <p:cNvPr id="8" name="Text 5"/>
          <p:cNvSpPr/>
          <p:nvPr/>
        </p:nvSpPr>
        <p:spPr>
          <a:xfrm>
            <a:off x="5475089" y="504479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75089" y="5540335"/>
            <a:ext cx="36801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Record titles, dates, locations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5475089" y="6007060"/>
            <a:ext cx="368010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Manage participant registrations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5475089" y="6473785"/>
            <a:ext cx="36801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Generate event reports and analysis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9633823" y="4805482"/>
            <a:ext cx="4158734" cy="2673668"/>
          </a:xfrm>
          <a:prstGeom prst="roundRect">
            <a:avLst>
              <a:gd name="adj" fmla="val 1343"/>
            </a:avLst>
          </a:prstGeom>
          <a:solidFill>
            <a:srgbClr val="444752"/>
          </a:solidFill>
          <a:ln/>
        </p:spPr>
      </p:sp>
      <p:sp>
        <p:nvSpPr>
          <p:cNvPr id="13" name="Text 10"/>
          <p:cNvSpPr/>
          <p:nvPr/>
        </p:nvSpPr>
        <p:spPr>
          <a:xfrm>
            <a:off x="9873139" y="504479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Event Types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9873139" y="5540335"/>
            <a:ext cx="368010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Social, cultural, educational, charity, and more.</a:t>
            </a:r>
            <a:endParaRPr lang="en-US" sz="1850" dirty="0"/>
          </a:p>
        </p:txBody>
      </p:sp>
      <p:sp>
        <p:nvSpPr>
          <p:cNvPr id="15" name="Rectangle 14"/>
          <p:cNvSpPr/>
          <p:nvPr/>
        </p:nvSpPr>
        <p:spPr>
          <a:xfrm>
            <a:off x="12815888" y="7715250"/>
            <a:ext cx="1814512" cy="51435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95000"/>
                  <a:satMod val="170000"/>
                  <a:shade val="30000"/>
                  <a:satMod val="115000"/>
                </a:schemeClr>
              </a:gs>
              <a:gs pos="50000">
                <a:schemeClr val="dk1">
                  <a:tint val="95000"/>
                  <a:satMod val="170000"/>
                  <a:shade val="67500"/>
                  <a:satMod val="115000"/>
                </a:schemeClr>
              </a:gs>
              <a:gs pos="100000">
                <a:schemeClr val="dk1">
                  <a:tint val="95000"/>
                  <a:satMod val="17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1002">
            <a:schemeClr val="dk1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67715"/>
            <a:ext cx="7468553" cy="1337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Charity Foundation Management System (CFMS)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837724" y="2446377"/>
            <a:ext cx="511612" cy="511612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5" name="Text 2"/>
          <p:cNvSpPr/>
          <p:nvPr/>
        </p:nvSpPr>
        <p:spPr>
          <a:xfrm>
            <a:off x="932974" y="2501503"/>
            <a:ext cx="320993" cy="401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576745" y="2524482"/>
            <a:ext cx="4783574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Donation &amp; Contribution Management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576745" y="2995255"/>
            <a:ext cx="672953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Track and organize donations efficiently.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37724" y="3813929"/>
            <a:ext cx="511612" cy="511612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9" name="Text 6"/>
          <p:cNvSpPr/>
          <p:nvPr/>
        </p:nvSpPr>
        <p:spPr>
          <a:xfrm>
            <a:off x="932974" y="3869055"/>
            <a:ext cx="320993" cy="401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1576745" y="3892034"/>
            <a:ext cx="3103721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Beneficiary Management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1576745" y="4362807"/>
            <a:ext cx="672953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Identify and assist recipients systematically.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837724" y="5181481"/>
            <a:ext cx="511612" cy="511612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13" name="Text 10"/>
          <p:cNvSpPr/>
          <p:nvPr/>
        </p:nvSpPr>
        <p:spPr>
          <a:xfrm>
            <a:off x="932974" y="5236607"/>
            <a:ext cx="320993" cy="401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1576745" y="5259586"/>
            <a:ext cx="3817501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Volunteer &amp; Staff Management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576745" y="5730359"/>
            <a:ext cx="672953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Coordinate and support foundation personnel.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837724" y="6549033"/>
            <a:ext cx="511612" cy="511612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17" name="Text 14"/>
          <p:cNvSpPr/>
          <p:nvPr/>
        </p:nvSpPr>
        <p:spPr>
          <a:xfrm>
            <a:off x="932974" y="6604159"/>
            <a:ext cx="320993" cy="4012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4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1576745" y="6627138"/>
            <a:ext cx="4226838" cy="334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Donor &amp; Member Communication</a:t>
            </a:r>
            <a:endParaRPr lang="en-US" sz="2100" dirty="0"/>
          </a:p>
        </p:txBody>
      </p:sp>
      <p:sp>
        <p:nvSpPr>
          <p:cNvPr id="19" name="Text 16"/>
          <p:cNvSpPr/>
          <p:nvPr/>
        </p:nvSpPr>
        <p:spPr>
          <a:xfrm>
            <a:off x="1576745" y="7097911"/>
            <a:ext cx="6729532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Maintain transparent and timely communication.</a:t>
            </a:r>
            <a:endParaRPr lang="en-US" sz="1750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202412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Project Focus: Charity Foundation Management System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673435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444752"/>
          </a:solidFill>
          <a:ln/>
        </p:spPr>
      </p:sp>
      <p:sp>
        <p:nvSpPr>
          <p:cNvPr id="5" name="Text 2"/>
          <p:cNvSpPr/>
          <p:nvPr/>
        </p:nvSpPr>
        <p:spPr>
          <a:xfrm>
            <a:off x="6862524" y="367343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Public Trust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862524" y="4168973"/>
            <a:ext cx="69301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Accurate records increase donor confidence.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683097" y="4791313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444752"/>
          </a:solidFill>
          <a:ln/>
        </p:spPr>
      </p:sp>
      <p:sp>
        <p:nvSpPr>
          <p:cNvPr id="8" name="Text 5"/>
          <p:cNvSpPr/>
          <p:nvPr/>
        </p:nvSpPr>
        <p:spPr>
          <a:xfrm>
            <a:off x="7221498" y="4791313"/>
            <a:ext cx="343281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Fair Resource Distribution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221498" y="5286851"/>
            <a:ext cx="657117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Ensure assistance reaches true beneficiaries.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7042190" y="5909191"/>
            <a:ext cx="179427" cy="878562"/>
          </a:xfrm>
          <a:prstGeom prst="roundRect">
            <a:avLst>
              <a:gd name="adj" fmla="val 20012"/>
            </a:avLst>
          </a:prstGeom>
          <a:solidFill>
            <a:srgbClr val="444752"/>
          </a:solidFill>
          <a:ln/>
        </p:spPr>
      </p:sp>
      <p:sp>
        <p:nvSpPr>
          <p:cNvPr id="11" name="Text 8"/>
          <p:cNvSpPr/>
          <p:nvPr/>
        </p:nvSpPr>
        <p:spPr>
          <a:xfrm>
            <a:off x="7580590" y="5909191"/>
            <a:ext cx="312848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Reduce Resource Waste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580590" y="6404729"/>
            <a:ext cx="621208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Minimize time loss and manpower inefficiency.</a:t>
            </a:r>
            <a:endParaRPr lang="en-US" sz="1850" dirty="0"/>
          </a:p>
        </p:txBody>
      </p:sp>
      <p:sp>
        <p:nvSpPr>
          <p:cNvPr id="13" name="Rectangle 12"/>
          <p:cNvSpPr/>
          <p:nvPr/>
        </p:nvSpPr>
        <p:spPr>
          <a:xfrm>
            <a:off x="12815888" y="7715250"/>
            <a:ext cx="1814512" cy="51435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95000"/>
                  <a:satMod val="170000"/>
                  <a:shade val="30000"/>
                  <a:satMod val="115000"/>
                </a:schemeClr>
              </a:gs>
              <a:gs pos="50000">
                <a:schemeClr val="dk1">
                  <a:tint val="95000"/>
                  <a:satMod val="170000"/>
                  <a:shade val="67500"/>
                  <a:satMod val="115000"/>
                </a:schemeClr>
              </a:gs>
              <a:gs pos="100000">
                <a:schemeClr val="dk1">
                  <a:tint val="95000"/>
                  <a:satMod val="17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1002">
            <a:schemeClr val="dk1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64042"/>
            <a:ext cx="848129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Database System for Foundation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16634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System Purpose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757613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Supports charitable organization activity management and organization.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16634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Table Creation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3757613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Includes Donor, Donation, Beneficiary, and five more specific entity tables.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837724" y="5008245"/>
            <a:ext cx="12954952" cy="1357193"/>
          </a:xfrm>
          <a:prstGeom prst="roundRect">
            <a:avLst>
              <a:gd name="adj" fmla="val 2646"/>
            </a:avLst>
          </a:prstGeom>
          <a:solidFill>
            <a:srgbClr val="444752"/>
          </a:solidFill>
          <a:ln/>
        </p:spPr>
      </p:sp>
      <p:sp>
        <p:nvSpPr>
          <p:cNvPr id="8" name="Text 6"/>
          <p:cNvSpPr/>
          <p:nvPr/>
        </p:nvSpPr>
        <p:spPr>
          <a:xfrm>
            <a:off x="1077039" y="524756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NOTE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077039" y="5743099"/>
            <a:ext cx="1247632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Up to now we have </a:t>
            </a:r>
            <a:r>
              <a:rPr lang="en-US" sz="1850" dirty="0" smtClean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8 tables</a:t>
            </a: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, with </a:t>
            </a:r>
            <a:r>
              <a:rPr lang="en-US" sz="1850" dirty="0" smtClean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3 </a:t>
            </a: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tables being associative tables.</a:t>
            </a:r>
            <a:endParaRPr lang="en-US" sz="1850" dirty="0"/>
          </a:p>
        </p:txBody>
      </p:sp>
      <p:sp>
        <p:nvSpPr>
          <p:cNvPr id="10" name="Rectangle 9"/>
          <p:cNvSpPr/>
          <p:nvPr/>
        </p:nvSpPr>
        <p:spPr>
          <a:xfrm>
            <a:off x="12815888" y="7715250"/>
            <a:ext cx="1814512" cy="51435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95000"/>
                  <a:satMod val="170000"/>
                  <a:shade val="30000"/>
                  <a:satMod val="115000"/>
                </a:schemeClr>
              </a:gs>
              <a:gs pos="50000">
                <a:schemeClr val="dk1">
                  <a:tint val="95000"/>
                  <a:satMod val="170000"/>
                  <a:shade val="67500"/>
                  <a:satMod val="115000"/>
                </a:schemeClr>
              </a:gs>
              <a:gs pos="100000">
                <a:schemeClr val="dk1">
                  <a:tint val="95000"/>
                  <a:satMod val="17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1002">
            <a:schemeClr val="dk1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6436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Main Relation Management Table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331369"/>
            <a:ext cx="538520" cy="538520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5" name="Text 2"/>
          <p:cNvSpPr/>
          <p:nvPr/>
        </p:nvSpPr>
        <p:spPr>
          <a:xfrm>
            <a:off x="7101959" y="34136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Primary Key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101959" y="3909179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Main_ID uniquely identifies each entry.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324124" y="477095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444752"/>
          </a:solidFill>
          <a:ln/>
        </p:spPr>
      </p:sp>
      <p:sp>
        <p:nvSpPr>
          <p:cNvPr id="8" name="Text 5"/>
          <p:cNvSpPr/>
          <p:nvPr/>
        </p:nvSpPr>
        <p:spPr>
          <a:xfrm>
            <a:off x="7101959" y="485322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Core Attributes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01959" y="5348764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Name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7101959" y="5815489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Address or Location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7101959" y="6282214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Additional Information</a:t>
            </a:r>
            <a:endParaRPr lang="en-US" sz="1850" dirty="0"/>
          </a:p>
        </p:txBody>
      </p:sp>
      <p:sp>
        <p:nvSpPr>
          <p:cNvPr id="12" name="Rectangle 11"/>
          <p:cNvSpPr/>
          <p:nvPr/>
        </p:nvSpPr>
        <p:spPr>
          <a:xfrm>
            <a:off x="12815888" y="7715250"/>
            <a:ext cx="1814512" cy="51435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95000"/>
                  <a:satMod val="170000"/>
                  <a:shade val="30000"/>
                  <a:satMod val="115000"/>
                </a:schemeClr>
              </a:gs>
              <a:gs pos="50000">
                <a:schemeClr val="dk1">
                  <a:tint val="95000"/>
                  <a:satMod val="170000"/>
                  <a:shade val="67500"/>
                  <a:satMod val="115000"/>
                </a:schemeClr>
              </a:gs>
              <a:gs pos="100000">
                <a:schemeClr val="dk1">
                  <a:tint val="95000"/>
                  <a:satMod val="17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1002">
            <a:schemeClr val="dk1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67928"/>
            <a:ext cx="751713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Donor and Donation Entities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Donor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PK: Donor_ID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Name and Phone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29494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Additional Information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Donation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14761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PK: Donation_ID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Type and Details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529494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FK: Donor_ID, Beneficiary_ID</a:t>
            </a:r>
            <a:endParaRPr lang="en-US" sz="1850" dirty="0"/>
          </a:p>
        </p:txBody>
      </p:sp>
      <p:sp>
        <p:nvSpPr>
          <p:cNvPr id="11" name="Rectangle 10"/>
          <p:cNvSpPr/>
          <p:nvPr/>
        </p:nvSpPr>
        <p:spPr>
          <a:xfrm>
            <a:off x="12815888" y="7715250"/>
            <a:ext cx="1814512" cy="51435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95000"/>
                  <a:satMod val="170000"/>
                  <a:shade val="30000"/>
                  <a:satMod val="115000"/>
                </a:schemeClr>
              </a:gs>
              <a:gs pos="50000">
                <a:schemeClr val="dk1">
                  <a:tint val="95000"/>
                  <a:satMod val="170000"/>
                  <a:shade val="67500"/>
                  <a:satMod val="115000"/>
                </a:schemeClr>
              </a:gs>
              <a:gs pos="100000">
                <a:schemeClr val="dk1">
                  <a:tint val="95000"/>
                  <a:satMod val="17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1002">
            <a:schemeClr val="dk1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67928"/>
            <a:ext cx="788265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Beneficiary and Event Entities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Beneficiary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PK: </a:t>
            </a:r>
            <a:r>
              <a:rPr lang="en-US" sz="1850" dirty="0" err="1" smtClean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Beneficires_ID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Name, Address, Donation Type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29494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FK: Event_ID, Branch_ID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Event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14761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Name, Type, Location, Description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6E5EF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FK: Branch_ID, Beneficiary_ID</a:t>
            </a:r>
            <a:endParaRPr lang="en-US" sz="1850" dirty="0"/>
          </a:p>
        </p:txBody>
      </p:sp>
      <p:sp>
        <p:nvSpPr>
          <p:cNvPr id="10" name="Rectangle 9"/>
          <p:cNvSpPr/>
          <p:nvPr/>
        </p:nvSpPr>
        <p:spPr>
          <a:xfrm>
            <a:off x="12815888" y="7715250"/>
            <a:ext cx="1814512" cy="514350"/>
          </a:xfrm>
          <a:prstGeom prst="rect">
            <a:avLst/>
          </a:prstGeom>
          <a:gradFill flip="none" rotWithShape="1">
            <a:gsLst>
              <a:gs pos="0">
                <a:schemeClr val="dk1">
                  <a:tint val="95000"/>
                  <a:satMod val="170000"/>
                  <a:shade val="30000"/>
                  <a:satMod val="115000"/>
                </a:schemeClr>
              </a:gs>
              <a:gs pos="50000">
                <a:schemeClr val="dk1">
                  <a:tint val="95000"/>
                  <a:satMod val="170000"/>
                  <a:shade val="67500"/>
                  <a:satMod val="115000"/>
                </a:schemeClr>
              </a:gs>
              <a:gs pos="100000">
                <a:schemeClr val="dk1">
                  <a:tint val="95000"/>
                  <a:satMod val="17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solidFill>
              <a:schemeClr val="tx1"/>
            </a:solidFill>
          </a:ln>
        </p:spPr>
        <p:style>
          <a:lnRef idx="1">
            <a:schemeClr val="accent3"/>
          </a:lnRef>
          <a:fillRef idx="1002">
            <a:schemeClr val="dk1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352</Words>
  <Application>Microsoft Office PowerPoint</Application>
  <PresentationFormat>Custom</PresentationFormat>
  <Paragraphs>91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Source Sans Pro</vt:lpstr>
      <vt:lpstr>Calibri</vt:lpstr>
      <vt:lpstr>Lora</vt:lpstr>
      <vt:lpstr>Castellar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MRT www.Win2Farsi.com</cp:lastModifiedBy>
  <cp:revision>15</cp:revision>
  <dcterms:created xsi:type="dcterms:W3CDTF">2025-05-13T16:13:50Z</dcterms:created>
  <dcterms:modified xsi:type="dcterms:W3CDTF">2025-05-14T14:52:52Z</dcterms:modified>
</cp:coreProperties>
</file>